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2" r:id="rId4"/>
    <p:sldId id="259" r:id="rId5"/>
    <p:sldId id="258" r:id="rId6"/>
    <p:sldId id="277" r:id="rId7"/>
    <p:sldId id="264" r:id="rId8"/>
    <p:sldId id="275" r:id="rId9"/>
    <p:sldId id="272" r:id="rId10"/>
    <p:sldId id="266" r:id="rId11"/>
    <p:sldId id="265" r:id="rId12"/>
    <p:sldId id="267" r:id="rId13"/>
    <p:sldId id="268" r:id="rId14"/>
    <p:sldId id="269" r:id="rId15"/>
    <p:sldId id="281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9852" autoAdjust="0"/>
  </p:normalViewPr>
  <p:slideViewPr>
    <p:cSldViewPr snapToGrid="0">
      <p:cViewPr varScale="1">
        <p:scale>
          <a:sx n="56" d="100"/>
          <a:sy n="56" d="100"/>
        </p:scale>
        <p:origin x="55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2CBA3-B0C0-4141-81E2-825C92337769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6DB05-8B5E-408C-82BD-511ABD64C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6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6DB05-8B5E-408C-82BD-511ABD64C9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8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6DB05-8B5E-408C-82BD-511ABD64C9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2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A266C-0EE5-44FE-B9E6-7537B21AD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D833E-818F-44A3-AE64-49018CBA6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B7850-4C8C-4350-9D8F-DF0FA357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B7D-3FA4-480B-AA66-74CAB9AF258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6BA78-15BE-4CF9-97F8-7B142CD3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BF649-C3A1-4E0D-8EC1-354B8330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0B4C-289C-43DE-9055-85B173470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5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ABC3-C233-404B-A82A-72C0E45A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372E2-F66B-4FD0-9AA1-C33B4D058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CDB14-95C5-4F23-9828-6B4A5913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B7D-3FA4-480B-AA66-74CAB9AF258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7BB51-5C5E-41FD-B029-8A0EAA8F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48493-BFAA-4F67-AAD2-2C51C0C1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0B4C-289C-43DE-9055-85B173470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3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1356D-AFC8-4466-B1DF-09CBF8DD4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97C0-B6D9-4066-8CB6-1F69FC065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E1641-481B-41D4-AA43-D28210F9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B7D-3FA4-480B-AA66-74CAB9AF258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F425E-C384-4F62-A2BA-C7BB74E3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49D6-B9A5-413A-B96D-6FD6314C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0B4C-289C-43DE-9055-85B173470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8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F44-93F6-4993-B639-FD6E5A401D86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4E0F-0F1A-487E-B71E-AA596F65D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66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F44-93F6-4993-B639-FD6E5A401D86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4E0F-0F1A-487E-B71E-AA596F65D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7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F44-93F6-4993-B639-FD6E5A401D86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4E0F-0F1A-487E-B71E-AA596F65D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777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F44-93F6-4993-B639-FD6E5A401D86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4E0F-0F1A-487E-B71E-AA596F65D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F44-93F6-4993-B639-FD6E5A401D86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4E0F-0F1A-487E-B71E-AA596F65D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1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F44-93F6-4993-B639-FD6E5A401D86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4E0F-0F1A-487E-B71E-AA596F65D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19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F44-93F6-4993-B639-FD6E5A401D86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4E0F-0F1A-487E-B71E-AA596F65D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9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F44-93F6-4993-B639-FD6E5A401D86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4E0F-0F1A-487E-B71E-AA596F65D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2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C062-89DF-4B9A-9AB9-513EE80C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23D5B-E590-4DF0-9D5F-4B24B620E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AD36D-2305-49AA-BF63-D1CC3DDC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B7D-3FA4-480B-AA66-74CAB9AF258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FEE29-457D-4EBF-81F2-461F595B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45D5E-4579-4FF3-822D-33A9AD6A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0B4C-289C-43DE-9055-85B173470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387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F44-93F6-4993-B639-FD6E5A401D86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4E0F-0F1A-487E-B71E-AA596F65D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0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F44-93F6-4993-B639-FD6E5A401D86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4E0F-0F1A-487E-B71E-AA596F65D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44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3F44-93F6-4993-B639-FD6E5A401D86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4E0F-0F1A-487E-B71E-AA596F65D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92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DA0D-C81C-4B74-AB95-8874A21F4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E3F25-322F-4DD2-A0A7-2AFB24979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E1D58-EB94-43BC-8C3A-2140E4DB1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B7D-3FA4-480B-AA66-74CAB9AF258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A258C-0B76-4452-8345-897B7633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4C44D-48E0-4E7E-A71B-76E624BA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0B4C-289C-43DE-9055-85B173470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5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3FB4-1D1B-4E70-8053-5A0F28C2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3152B-93F1-4837-81A8-9B353EA6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FBD06-4313-47A3-B301-B8493B8F6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FA76F-0655-4904-AC89-001B1958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B7D-3FA4-480B-AA66-74CAB9AF258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A9FED-DACC-49E1-ADFB-B8EC4621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94CE8-D139-4C44-BD3B-F92D6C0B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0B4C-289C-43DE-9055-85B173470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52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1A08-B7C7-4642-A7B0-5BD35EC9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42AE0-93BB-4783-9AF3-208D81D46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946C6-9C0C-440F-A0C3-D3E004F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604B4-7768-4FED-8427-D7A0B1A3E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17593-9F68-4BBD-BB12-0AE72F1FD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8F0FE-4F53-4911-8E6A-60CD9900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B7D-3FA4-480B-AA66-74CAB9AF258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ED17C2-2313-4353-93D8-E5C7BEAB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604FB-A931-4BB9-931D-78396CAF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0B4C-289C-43DE-9055-85B173470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3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8B4C-3D1E-40CA-A453-A66999D9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6D6F71-6C4C-45E3-AF94-73ED0AA6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B7D-3FA4-480B-AA66-74CAB9AF258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7FDF1-23D4-434B-AB0E-695B2DF7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D4803-C30E-4428-85B1-1CE93855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0B4C-289C-43DE-9055-85B173470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4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A9D08-D1FA-422A-A66B-58B6DD78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B7D-3FA4-480B-AA66-74CAB9AF258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E477C-A594-405A-A8C6-E2D8EC8C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129FB-4106-4BEC-B929-19F21E6F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0B4C-289C-43DE-9055-85B173470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1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9872-EE52-4E9B-AC68-6C14DA75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60844-0D7E-4811-A09D-99CAAD83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7F773-53C6-479C-890D-78189E37F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E2A70-BCD9-478C-9998-17590B22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B7D-3FA4-480B-AA66-74CAB9AF258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77D08-26A2-4878-B9D6-4ED43FE4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251E2-F690-4777-A8C3-6B602C64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0B4C-289C-43DE-9055-85B173470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7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9EBB-092B-4FF6-8255-B6661415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79EC6-AB62-4DD3-8719-D46A3756F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EADF6-8702-4782-AC67-1E2379956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B6B6F-9E16-41D0-B3DE-937102EC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EB7D-3FA4-480B-AA66-74CAB9AF258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DD922-7677-45EA-A75B-1DADC029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C1196-A40F-46C7-801D-CC7E3502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0B4C-289C-43DE-9055-85B173470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0BFD5-9C19-4CF1-A474-A8042C72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10D5F-A17E-4ADB-9CAE-5F9241E3B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0A316-5CF5-43B5-9D8E-78A3AC6E3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4EB7D-3FA4-480B-AA66-74CAB9AF258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1AC7F-C965-40D3-8896-E6E087715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73BE-334F-41D7-9D25-DEBBBCEFA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F0B4C-289C-43DE-9055-85B173470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5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2000">
              <a:srgbClr val="85C2FF"/>
            </a:gs>
            <a:gs pos="53000">
              <a:srgbClr val="C4D6EB"/>
            </a:gs>
            <a:gs pos="63000">
              <a:schemeClr val="bg1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33F44-93F6-4993-B639-FD6E5A401D86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4E0F-0F1A-487E-B71E-AA596F65D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4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risisfund@barnet.gov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-search.turn2us.org.uk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itishgasenergytrust.org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el:%200300%20303%20286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mailto:Barnet.info@cgl.org.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arnetfurniturecentre.or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emf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oost@barnet.gov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ousingadvice@barnet.gov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usingconditions@barnet.gov.u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mail footers 2019-03">
            <a:extLst>
              <a:ext uri="{FF2B5EF4-FFF2-40B4-BE49-F238E27FC236}">
                <a16:creationId xmlns:a16="http://schemas.microsoft.com/office/drawing/2014/main" id="{AAFD303F-2C4A-4433-AE3C-81C098C4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D8653A-FC44-4F74-8C33-1CF9162F2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08" y="454281"/>
            <a:ext cx="4613585" cy="12093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7FC80A-1B55-477D-9609-B569CC9475FD}"/>
              </a:ext>
            </a:extLst>
          </p:cNvPr>
          <p:cNvSpPr/>
          <p:nvPr/>
        </p:nvSpPr>
        <p:spPr>
          <a:xfrm>
            <a:off x="0" y="1917290"/>
            <a:ext cx="12191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We are here to  </a:t>
            </a:r>
            <a:r>
              <a:rPr lang="en-GB" sz="4400" b="1" dirty="0">
                <a:solidFill>
                  <a:srgbClr val="FF0000"/>
                </a:solidFill>
              </a:rPr>
              <a:t>Prevent Homelessness</a:t>
            </a:r>
            <a:r>
              <a:rPr lang="en-GB" sz="4400" b="1" dirty="0"/>
              <a:t> and </a:t>
            </a:r>
            <a:r>
              <a:rPr lang="en-GB" sz="4400" b="1" dirty="0">
                <a:solidFill>
                  <a:schemeClr val="accent1"/>
                </a:solidFill>
              </a:rPr>
              <a:t>create opportunity </a:t>
            </a:r>
            <a:r>
              <a:rPr lang="en-GB" sz="4400" b="1" dirty="0"/>
              <a:t>for as many people as we can in the London Borough of Barnet! 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/>
              <a:t>We do this by supporting with </a:t>
            </a:r>
            <a:r>
              <a:rPr lang="en-GB" sz="3600" b="1" dirty="0">
                <a:solidFill>
                  <a:srgbClr val="7030A0"/>
                </a:solidFill>
              </a:rPr>
              <a:t>employment</a:t>
            </a:r>
            <a:r>
              <a:rPr lang="en-GB" sz="3600" b="1" dirty="0"/>
              <a:t>, </a:t>
            </a:r>
            <a:r>
              <a:rPr lang="en-GB" sz="3600" b="1" dirty="0">
                <a:solidFill>
                  <a:srgbClr val="FF0000"/>
                </a:solidFill>
              </a:rPr>
              <a:t>financial advice</a:t>
            </a:r>
            <a:r>
              <a:rPr lang="en-GB" sz="3600" b="1" dirty="0"/>
              <a:t>,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wellbeing</a:t>
            </a:r>
            <a:r>
              <a:rPr lang="en-GB" sz="3600" b="1" dirty="0"/>
              <a:t> and </a:t>
            </a:r>
            <a:r>
              <a:rPr lang="en-GB" sz="3600" b="1" dirty="0">
                <a:solidFill>
                  <a:srgbClr val="00B0F0"/>
                </a:solidFill>
              </a:rPr>
              <a:t>training</a:t>
            </a:r>
            <a:r>
              <a:rPr lang="en-GB" sz="3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1540148"/>
      </p:ext>
    </p:extLst>
  </p:cSld>
  <p:clrMapOvr>
    <a:masterClrMapping/>
  </p:clrMapOvr>
  <p:transition spd="slow"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6BA-B42F-4205-B0B2-4FE190B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5" y="216823"/>
            <a:ext cx="12537729" cy="1325563"/>
          </a:xfrm>
        </p:spPr>
        <p:txBody>
          <a:bodyPr>
            <a:normAutofit/>
          </a:bodyPr>
          <a:lstStyle/>
          <a:p>
            <a:r>
              <a:rPr lang="en-GB" sz="5400" dirty="0"/>
              <a:t>Benefit Cap</a:t>
            </a:r>
          </a:p>
        </p:txBody>
      </p:sp>
      <p:pic>
        <p:nvPicPr>
          <p:cNvPr id="7" name="Picture 1" descr="email footers 2019-03">
            <a:extLst>
              <a:ext uri="{FF2B5EF4-FFF2-40B4-BE49-F238E27FC236}">
                <a16:creationId xmlns:a16="http://schemas.microsoft.com/office/drawing/2014/main" id="{70632445-B0A7-46C0-9C39-A9D201D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70BBFB-149B-4D3D-BCC0-0EEFF7CE284D}"/>
              </a:ext>
            </a:extLst>
          </p:cNvPr>
          <p:cNvSpPr txBox="1">
            <a:spLocks/>
          </p:cNvSpPr>
          <p:nvPr/>
        </p:nvSpPr>
        <p:spPr>
          <a:xfrm>
            <a:off x="196001" y="1394902"/>
            <a:ext cx="3933333" cy="4409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The benefit cap means </a:t>
            </a:r>
            <a:r>
              <a:rPr lang="en-GB" sz="2400" dirty="0"/>
              <a:t>peoples benefits at stopped at level even if normally they would be entitled to more! </a:t>
            </a:r>
          </a:p>
          <a:p>
            <a:endParaRPr lang="en-GB" sz="2400" dirty="0"/>
          </a:p>
          <a:p>
            <a:r>
              <a:rPr lang="en-GB" sz="2400" dirty="0"/>
              <a:t>The 3 ways to get off the benefit cap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Get into work for more than 16 hours per week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Disability benefits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Move to cheaper accommodation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4695FD-5F10-46D9-9EAD-B8C3A9D29BBB}"/>
              </a:ext>
            </a:extLst>
          </p:cNvPr>
          <p:cNvSpPr txBox="1">
            <a:spLocks/>
          </p:cNvSpPr>
          <p:nvPr/>
        </p:nvSpPr>
        <p:spPr>
          <a:xfrm>
            <a:off x="4129334" y="216823"/>
            <a:ext cx="7890601" cy="10220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This has Big effects in Barnet – now the second highest borough in London for Benefit cap – biggest raise in single people.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835083-3E07-43C2-9948-5C34188DD35F}"/>
              </a:ext>
            </a:extLst>
          </p:cNvPr>
          <p:cNvSpPr txBox="1">
            <a:spLocks/>
          </p:cNvSpPr>
          <p:nvPr/>
        </p:nvSpPr>
        <p:spPr>
          <a:xfrm>
            <a:off x="4267201" y="1394902"/>
            <a:ext cx="3933333" cy="4409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How do you know? </a:t>
            </a:r>
          </a:p>
          <a:p>
            <a:endParaRPr lang="en-GB" sz="2400" b="1" dirty="0"/>
          </a:p>
          <a:p>
            <a:r>
              <a:rPr lang="en-GB" sz="2400" dirty="0"/>
              <a:t>Look at the breakdown of UC payments – if in the section where it talks about deductions it states the person is benefit capped then they are! </a:t>
            </a:r>
          </a:p>
          <a:p>
            <a:endParaRPr lang="en-GB" sz="2400" dirty="0"/>
          </a:p>
          <a:p>
            <a:r>
              <a:rPr lang="en-GB" sz="2400" dirty="0"/>
              <a:t>If on HB they would of received notification – but can call HB on 0208 359 2111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EBC14A-80B1-4435-A485-A57E3FEEAB0E}"/>
              </a:ext>
            </a:extLst>
          </p:cNvPr>
          <p:cNvSpPr txBox="1">
            <a:spLocks/>
          </p:cNvSpPr>
          <p:nvPr/>
        </p:nvSpPr>
        <p:spPr>
          <a:xfrm>
            <a:off x="8283894" y="1394902"/>
            <a:ext cx="3761267" cy="4409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What to do?</a:t>
            </a:r>
          </a:p>
          <a:p>
            <a:endParaRPr lang="en-GB" sz="2400" b="1" dirty="0"/>
          </a:p>
          <a:p>
            <a:r>
              <a:rPr lang="en-GB" sz="2400" dirty="0"/>
              <a:t>Refer to BOOST – 0208 359 2442</a:t>
            </a:r>
          </a:p>
          <a:p>
            <a:r>
              <a:rPr lang="en-GB" sz="2400" dirty="0"/>
              <a:t>We will support to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claim DHP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Look for the way out of the cap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Support the client to get out! </a:t>
            </a:r>
          </a:p>
        </p:txBody>
      </p:sp>
    </p:spTree>
    <p:extLst>
      <p:ext uri="{BB962C8B-B14F-4D97-AF65-F5344CB8AC3E}">
        <p14:creationId xmlns:p14="http://schemas.microsoft.com/office/powerpoint/2010/main" val="26558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6BA-B42F-4205-B0B2-4FE190B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5" y="216824"/>
            <a:ext cx="12537729" cy="1258016"/>
          </a:xfrm>
        </p:spPr>
        <p:txBody>
          <a:bodyPr>
            <a:normAutofit/>
          </a:bodyPr>
          <a:lstStyle/>
          <a:p>
            <a:r>
              <a:rPr lang="en-GB" sz="5400" dirty="0"/>
              <a:t>Emergency funds…</a:t>
            </a:r>
          </a:p>
        </p:txBody>
      </p:sp>
      <p:pic>
        <p:nvPicPr>
          <p:cNvPr id="7" name="Picture 1" descr="email footers 2019-03">
            <a:extLst>
              <a:ext uri="{FF2B5EF4-FFF2-40B4-BE49-F238E27FC236}">
                <a16:creationId xmlns:a16="http://schemas.microsoft.com/office/drawing/2014/main" id="{70632445-B0A7-46C0-9C39-A9D201D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1D681E2-89BD-4A80-B76F-CEBA30891854}"/>
              </a:ext>
            </a:extLst>
          </p:cNvPr>
          <p:cNvSpPr txBox="1">
            <a:spLocks/>
          </p:cNvSpPr>
          <p:nvPr/>
        </p:nvSpPr>
        <p:spPr>
          <a:xfrm>
            <a:off x="147054" y="1224116"/>
            <a:ext cx="3849757" cy="441420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200" b="1" dirty="0"/>
          </a:p>
          <a:p>
            <a:r>
              <a:rPr lang="en-GB" sz="3200" b="1" dirty="0"/>
              <a:t>Crisis Loans</a:t>
            </a:r>
          </a:p>
          <a:p>
            <a:r>
              <a:rPr lang="en-GB" sz="2200" b="1" dirty="0"/>
              <a:t>0208 359 4242 </a:t>
            </a:r>
          </a:p>
          <a:p>
            <a:r>
              <a:rPr lang="en-GB" sz="2200" b="1" dirty="0">
                <a:hlinkClick r:id="rId3"/>
              </a:rPr>
              <a:t>Crisisfund@barnet.gov.uk</a:t>
            </a:r>
            <a:endParaRPr lang="en-GB" sz="2200" b="1" dirty="0"/>
          </a:p>
          <a:p>
            <a:endParaRPr lang="en-GB" sz="2200" b="1" dirty="0"/>
          </a:p>
          <a:p>
            <a:pPr marL="571500" indent="-571500">
              <a:buFontTx/>
              <a:buChar char="-"/>
            </a:pPr>
            <a:r>
              <a:rPr lang="en-GB" sz="2400" dirty="0"/>
              <a:t>A Barnet resident</a:t>
            </a:r>
          </a:p>
          <a:p>
            <a:pPr marL="571500" indent="-571500">
              <a:buFontTx/>
              <a:buChar char="-"/>
            </a:pPr>
            <a:r>
              <a:rPr lang="en-GB" sz="2400" dirty="0"/>
              <a:t>Over the age of 16</a:t>
            </a:r>
          </a:p>
          <a:p>
            <a:pPr marL="571500" indent="-571500">
              <a:buFontTx/>
              <a:buChar char="-"/>
            </a:pPr>
            <a:r>
              <a:rPr lang="en-GB" sz="2400" dirty="0"/>
              <a:t>Facing financial hardship</a:t>
            </a:r>
          </a:p>
          <a:p>
            <a:pPr marL="571500" indent="-571500">
              <a:buFontTx/>
              <a:buChar char="-"/>
            </a:pPr>
            <a:endParaRPr lang="en-GB" sz="2400" dirty="0"/>
          </a:p>
          <a:p>
            <a:r>
              <a:rPr lang="en-GB" sz="2400" dirty="0"/>
              <a:t>One off emergency grants.  </a:t>
            </a:r>
          </a:p>
          <a:p>
            <a:endParaRPr lang="en-GB" sz="2200" dirty="0"/>
          </a:p>
          <a:p>
            <a:r>
              <a:rPr lang="en-GB" sz="2200" dirty="0"/>
              <a:t>Managed by the local authority.</a:t>
            </a:r>
          </a:p>
          <a:p>
            <a:endParaRPr lang="en-GB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4F0AE3-413F-4026-834C-16C7C87AB550}"/>
              </a:ext>
            </a:extLst>
          </p:cNvPr>
          <p:cNvSpPr txBox="1">
            <a:spLocks/>
          </p:cNvSpPr>
          <p:nvPr/>
        </p:nvSpPr>
        <p:spPr>
          <a:xfrm>
            <a:off x="4085302" y="1205599"/>
            <a:ext cx="3952569" cy="442828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Flexible support Fund</a:t>
            </a:r>
          </a:p>
          <a:p>
            <a:r>
              <a:rPr lang="en-GB" sz="2200" b="1" dirty="0"/>
              <a:t>Managed by the local JCP – speak to work coach. </a:t>
            </a:r>
          </a:p>
          <a:p>
            <a:endParaRPr lang="en-GB" sz="2200" b="1" dirty="0"/>
          </a:p>
          <a:p>
            <a:r>
              <a:rPr lang="en-GB" sz="2200" dirty="0"/>
              <a:t>Specifically for removing barriers to getting into work</a:t>
            </a:r>
          </a:p>
          <a:p>
            <a:pPr marL="342900" indent="-342900">
              <a:buFontTx/>
              <a:buChar char="-"/>
            </a:pPr>
            <a:r>
              <a:rPr lang="en-GB" sz="2200" dirty="0"/>
              <a:t>Travel to interviews</a:t>
            </a:r>
          </a:p>
          <a:p>
            <a:pPr marL="342900" indent="-342900">
              <a:buFontTx/>
              <a:buChar char="-"/>
            </a:pPr>
            <a:r>
              <a:rPr lang="en-GB" sz="2200" dirty="0"/>
              <a:t>Suits for work</a:t>
            </a:r>
          </a:p>
          <a:p>
            <a:pPr marL="342900" indent="-342900">
              <a:buFontTx/>
              <a:buChar char="-"/>
            </a:pPr>
            <a:r>
              <a:rPr lang="en-GB" sz="2200" dirty="0"/>
              <a:t>Uniforms for work</a:t>
            </a:r>
            <a:endParaRPr lang="en-GB" sz="2400" dirty="0"/>
          </a:p>
          <a:p>
            <a:endParaRPr lang="en-GB" sz="2200" dirty="0"/>
          </a:p>
          <a:p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D58294-94E1-4FE8-BB06-393FE6A7DACC}"/>
              </a:ext>
            </a:extLst>
          </p:cNvPr>
          <p:cNvSpPr txBox="1">
            <a:spLocks/>
          </p:cNvSpPr>
          <p:nvPr/>
        </p:nvSpPr>
        <p:spPr>
          <a:xfrm>
            <a:off x="8126362" y="1205599"/>
            <a:ext cx="3937819" cy="442828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Grant Finder – </a:t>
            </a:r>
          </a:p>
          <a:p>
            <a:r>
              <a:rPr lang="en-GB" sz="3200" b="1" dirty="0"/>
              <a:t>Turn to us</a:t>
            </a:r>
          </a:p>
          <a:p>
            <a:r>
              <a:rPr lang="en-GB" sz="2200" dirty="0">
                <a:hlinkClick r:id="rId4"/>
              </a:rPr>
              <a:t>https://grants-search.turn2us.org.uk/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If you have more time you can support clients to find different grants to support them through their emergency situation.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11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6BA-B42F-4205-B0B2-4FE190B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5" y="216823"/>
            <a:ext cx="12537729" cy="1325563"/>
          </a:xfrm>
        </p:spPr>
        <p:txBody>
          <a:bodyPr>
            <a:normAutofit/>
          </a:bodyPr>
          <a:lstStyle/>
          <a:p>
            <a:r>
              <a:rPr lang="en-GB" sz="5400" dirty="0"/>
              <a:t>Debt Issues</a:t>
            </a:r>
          </a:p>
        </p:txBody>
      </p:sp>
      <p:pic>
        <p:nvPicPr>
          <p:cNvPr id="7" name="Picture 1" descr="email footers 2019-03">
            <a:extLst>
              <a:ext uri="{FF2B5EF4-FFF2-40B4-BE49-F238E27FC236}">
                <a16:creationId xmlns:a16="http://schemas.microsoft.com/office/drawing/2014/main" id="{70632445-B0A7-46C0-9C39-A9D201D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AF3AB9-0607-4C57-838D-2A0C29A913F3}"/>
              </a:ext>
            </a:extLst>
          </p:cNvPr>
          <p:cNvSpPr txBox="1">
            <a:spLocks/>
          </p:cNvSpPr>
          <p:nvPr/>
        </p:nvSpPr>
        <p:spPr>
          <a:xfrm>
            <a:off x="6533536" y="216823"/>
            <a:ext cx="5265174" cy="536250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300" b="1" dirty="0"/>
              <a:t>Get Help!</a:t>
            </a:r>
          </a:p>
          <a:p>
            <a:endParaRPr lang="en-GB" sz="3200" b="1" dirty="0"/>
          </a:p>
          <a:p>
            <a:r>
              <a:rPr lang="en-GB" sz="3200" b="1" dirty="0"/>
              <a:t>Citizens Advice</a:t>
            </a:r>
          </a:p>
          <a:p>
            <a:r>
              <a:rPr lang="en-GB" sz="2800" dirty="0"/>
              <a:t>0300 456 8365</a:t>
            </a:r>
          </a:p>
          <a:p>
            <a:r>
              <a:rPr lang="en-GB" sz="3200" b="1" dirty="0"/>
              <a:t> </a:t>
            </a:r>
            <a:endParaRPr lang="en-GB" sz="3200" dirty="0"/>
          </a:p>
          <a:p>
            <a:r>
              <a:rPr lang="en-GB" sz="3200" b="1" dirty="0"/>
              <a:t>BOOST</a:t>
            </a:r>
            <a:r>
              <a:rPr lang="en-GB" sz="3200" dirty="0"/>
              <a:t> </a:t>
            </a:r>
          </a:p>
          <a:p>
            <a:r>
              <a:rPr lang="en-GB" sz="2600" dirty="0"/>
              <a:t>0208 359 2442</a:t>
            </a:r>
          </a:p>
          <a:p>
            <a:endParaRPr lang="en-GB" sz="2600" dirty="0"/>
          </a:p>
          <a:p>
            <a:r>
              <a:rPr lang="en-GB" sz="3200" b="1" dirty="0"/>
              <a:t>Rainbow money Advice</a:t>
            </a:r>
          </a:p>
          <a:p>
            <a:r>
              <a:rPr lang="en-GB" sz="2600" dirty="0"/>
              <a:t>020 8441 9837</a:t>
            </a:r>
          </a:p>
          <a:p>
            <a:endParaRPr lang="en-GB" sz="3200" b="1" dirty="0"/>
          </a:p>
          <a:p>
            <a:r>
              <a:rPr lang="en-GB" sz="3200" b="1" dirty="0"/>
              <a:t>CAP</a:t>
            </a:r>
          </a:p>
          <a:p>
            <a:r>
              <a:rPr lang="en-GB" sz="2600" dirty="0"/>
              <a:t>0800 328 0006</a:t>
            </a:r>
          </a:p>
          <a:p>
            <a:endParaRPr lang="en-GB" sz="3200" dirty="0"/>
          </a:p>
          <a:p>
            <a:r>
              <a:rPr lang="en-GB" sz="3200" b="1" dirty="0" err="1"/>
              <a:t>StepChange</a:t>
            </a:r>
            <a:r>
              <a:rPr lang="en-GB" sz="3200" b="1" dirty="0"/>
              <a:t> </a:t>
            </a:r>
          </a:p>
          <a:p>
            <a:r>
              <a:rPr lang="en-GB" sz="2600" dirty="0"/>
              <a:t>0800 138 1111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B46619-272A-4FB8-81F1-E5089356BBA9}"/>
              </a:ext>
            </a:extLst>
          </p:cNvPr>
          <p:cNvSpPr txBox="1">
            <a:spLocks/>
          </p:cNvSpPr>
          <p:nvPr/>
        </p:nvSpPr>
        <p:spPr>
          <a:xfrm>
            <a:off x="324035" y="1354092"/>
            <a:ext cx="5968181" cy="241873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Council tax Arrears</a:t>
            </a:r>
          </a:p>
          <a:p>
            <a:r>
              <a:rPr lang="en-GB" sz="2400" dirty="0"/>
              <a:t>If people are on UC have they claimed council tax support? (this is separate from UC)</a:t>
            </a:r>
          </a:p>
          <a:p>
            <a:endParaRPr lang="en-GB" sz="2400" dirty="0"/>
          </a:p>
          <a:p>
            <a:r>
              <a:rPr lang="en-GB" sz="2400" dirty="0"/>
              <a:t>They can make a claim for council tax discretionary relief fund. – This is done through the DHP form. </a:t>
            </a:r>
            <a:endParaRPr lang="en-GB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453EB0-B51A-41A1-996E-5A32306C4A10}"/>
              </a:ext>
            </a:extLst>
          </p:cNvPr>
          <p:cNvSpPr txBox="1">
            <a:spLocks/>
          </p:cNvSpPr>
          <p:nvPr/>
        </p:nvSpPr>
        <p:spPr>
          <a:xfrm>
            <a:off x="324034" y="3840374"/>
            <a:ext cx="5968181" cy="13006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Rent Arrears</a:t>
            </a:r>
          </a:p>
          <a:p>
            <a:r>
              <a:rPr lang="en-GB" sz="2400" dirty="0"/>
              <a:t>Clients should speak with their landlord.</a:t>
            </a:r>
          </a:p>
          <a:p>
            <a:r>
              <a:rPr lang="en-GB" sz="2400" dirty="0"/>
              <a:t>Claim DHP</a:t>
            </a:r>
          </a:p>
        </p:txBody>
      </p:sp>
    </p:spTree>
    <p:extLst>
      <p:ext uri="{BB962C8B-B14F-4D97-AF65-F5344CB8AC3E}">
        <p14:creationId xmlns:p14="http://schemas.microsoft.com/office/powerpoint/2010/main" val="339321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6BA-B42F-4205-B0B2-4FE190B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5" y="216823"/>
            <a:ext cx="12537729" cy="1325563"/>
          </a:xfrm>
        </p:spPr>
        <p:txBody>
          <a:bodyPr>
            <a:normAutofit/>
          </a:bodyPr>
          <a:lstStyle/>
          <a:p>
            <a:r>
              <a:rPr lang="en-GB" sz="5400" dirty="0"/>
              <a:t>Gas and Electricity</a:t>
            </a:r>
          </a:p>
        </p:txBody>
      </p:sp>
      <p:pic>
        <p:nvPicPr>
          <p:cNvPr id="7" name="Picture 1" descr="email footers 2019-03">
            <a:extLst>
              <a:ext uri="{FF2B5EF4-FFF2-40B4-BE49-F238E27FC236}">
                <a16:creationId xmlns:a16="http://schemas.microsoft.com/office/drawing/2014/main" id="{70632445-B0A7-46C0-9C39-A9D201D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DF2207-E645-4DF8-87C7-9C76293E36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" t="-53948" r="906" b="53948"/>
          <a:stretch/>
        </p:blipFill>
        <p:spPr>
          <a:xfrm>
            <a:off x="206048" y="-1679414"/>
            <a:ext cx="3958821" cy="56166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BC90A8-1D40-460F-AC9D-B6527F0A85A0}"/>
              </a:ext>
            </a:extLst>
          </p:cNvPr>
          <p:cNvSpPr txBox="1">
            <a:spLocks/>
          </p:cNvSpPr>
          <p:nvPr/>
        </p:nvSpPr>
        <p:spPr>
          <a:xfrm>
            <a:off x="4453582" y="1351977"/>
            <a:ext cx="7359876" cy="25852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/>
              <a:t>Green Doctors –</a:t>
            </a:r>
          </a:p>
          <a:p>
            <a:r>
              <a:rPr lang="en-GB" sz="2000" dirty="0"/>
              <a:t>Help for those on prepayment meters with no credit!</a:t>
            </a:r>
          </a:p>
          <a:p>
            <a:endParaRPr lang="en-GB" sz="2000" dirty="0"/>
          </a:p>
          <a:p>
            <a:r>
              <a:rPr lang="en-GB" sz="2000" dirty="0"/>
              <a:t>Tel - 0330 365 5003</a:t>
            </a:r>
          </a:p>
          <a:p>
            <a:endParaRPr lang="en-GB" sz="3200" dirty="0"/>
          </a:p>
          <a:p>
            <a:r>
              <a:rPr lang="en-GB" sz="2000" dirty="0"/>
              <a:t>Until end of October 2020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6887EB-2496-4FCC-86BA-4A998FA426DE}"/>
              </a:ext>
            </a:extLst>
          </p:cNvPr>
          <p:cNvSpPr txBox="1">
            <a:spLocks/>
          </p:cNvSpPr>
          <p:nvPr/>
        </p:nvSpPr>
        <p:spPr>
          <a:xfrm>
            <a:off x="206048" y="4033554"/>
            <a:ext cx="5678558" cy="177765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Debts on Gas and Elec?</a:t>
            </a:r>
          </a:p>
          <a:p>
            <a:r>
              <a:rPr lang="en-GB" sz="2000" dirty="0"/>
              <a:t>Apply for a grant from </a:t>
            </a:r>
            <a:r>
              <a:rPr lang="en-GB" sz="2000" dirty="0" err="1"/>
              <a:t>british</a:t>
            </a:r>
            <a:r>
              <a:rPr lang="en-GB" sz="2000" dirty="0"/>
              <a:t> gas energy trust </a:t>
            </a:r>
            <a:r>
              <a:rPr lang="en-GB" sz="2000" dirty="0">
                <a:hlinkClick r:id="rId4"/>
              </a:rPr>
              <a:t>https://britishgasenergytrust.org.uk/</a:t>
            </a:r>
            <a:endParaRPr lang="en-GB" sz="2000" dirty="0"/>
          </a:p>
          <a:p>
            <a:r>
              <a:rPr lang="en-GB" sz="2000" dirty="0"/>
              <a:t>(do not have to be on </a:t>
            </a:r>
            <a:r>
              <a:rPr lang="en-GB" sz="2000" dirty="0" err="1"/>
              <a:t>british</a:t>
            </a:r>
            <a:r>
              <a:rPr lang="en-GB" sz="2000" dirty="0"/>
              <a:t> gas to apply!)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8A668D-972C-4866-AEAF-75B801266821}"/>
              </a:ext>
            </a:extLst>
          </p:cNvPr>
          <p:cNvSpPr txBox="1">
            <a:spLocks/>
          </p:cNvSpPr>
          <p:nvPr/>
        </p:nvSpPr>
        <p:spPr>
          <a:xfrm>
            <a:off x="5963264" y="4033554"/>
            <a:ext cx="5850193" cy="177765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Debts on water?</a:t>
            </a:r>
          </a:p>
          <a:p>
            <a:r>
              <a:rPr lang="en-GB" sz="2000" dirty="0"/>
              <a:t>Most water companies also offer help for those on low income and with water debts! </a:t>
            </a:r>
          </a:p>
        </p:txBody>
      </p:sp>
    </p:spTree>
    <p:extLst>
      <p:ext uri="{BB962C8B-B14F-4D97-AF65-F5344CB8AC3E}">
        <p14:creationId xmlns:p14="http://schemas.microsoft.com/office/powerpoint/2010/main" val="25011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6BA-B42F-4205-B0B2-4FE190B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5" y="216823"/>
            <a:ext cx="12537729" cy="1325563"/>
          </a:xfrm>
        </p:spPr>
        <p:txBody>
          <a:bodyPr>
            <a:normAutofit/>
          </a:bodyPr>
          <a:lstStyle/>
          <a:p>
            <a:r>
              <a:rPr lang="en-GB" sz="5400" dirty="0"/>
              <a:t>Drug and Alcohol Misuse</a:t>
            </a:r>
          </a:p>
        </p:txBody>
      </p:sp>
      <p:pic>
        <p:nvPicPr>
          <p:cNvPr id="7" name="Picture 1" descr="email footers 2019-03">
            <a:extLst>
              <a:ext uri="{FF2B5EF4-FFF2-40B4-BE49-F238E27FC236}">
                <a16:creationId xmlns:a16="http://schemas.microsoft.com/office/drawing/2014/main" id="{70632445-B0A7-46C0-9C39-A9D201D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BC90A8-1D40-460F-AC9D-B6527F0A85A0}"/>
              </a:ext>
            </a:extLst>
          </p:cNvPr>
          <p:cNvSpPr txBox="1">
            <a:spLocks/>
          </p:cNvSpPr>
          <p:nvPr/>
        </p:nvSpPr>
        <p:spPr>
          <a:xfrm>
            <a:off x="4453582" y="1351977"/>
            <a:ext cx="7359876" cy="25852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Change Grow Live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https://www.changegrowlive.org/barnet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6887EB-2496-4FCC-86BA-4A998FA426DE}"/>
              </a:ext>
            </a:extLst>
          </p:cNvPr>
          <p:cNvSpPr txBox="1">
            <a:spLocks/>
          </p:cNvSpPr>
          <p:nvPr/>
        </p:nvSpPr>
        <p:spPr>
          <a:xfrm>
            <a:off x="206048" y="4033554"/>
            <a:ext cx="5678558" cy="177765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You can contact us on </a:t>
            </a:r>
            <a:r>
              <a:rPr lang="en-GB" b="1" u="sng" dirty="0">
                <a:hlinkClick r:id="rId3"/>
              </a:rPr>
              <a:t>0300 303 2866</a:t>
            </a:r>
            <a:r>
              <a:rPr lang="en-GB" dirty="0"/>
              <a:t> or email us on </a:t>
            </a:r>
            <a:r>
              <a:rPr lang="en-GB" b="1" u="sng" dirty="0">
                <a:hlinkClick r:id="rId4"/>
              </a:rPr>
              <a:t>Barnet.info@cgl.org.uk</a:t>
            </a:r>
            <a:r>
              <a:rPr lang="en-GB" dirty="0"/>
              <a:t>. Please use these ways to contact us as your Key Worker's phone number may have changed. 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8A668D-972C-4866-AEAF-75B801266821}"/>
              </a:ext>
            </a:extLst>
          </p:cNvPr>
          <p:cNvSpPr txBox="1">
            <a:spLocks/>
          </p:cNvSpPr>
          <p:nvPr/>
        </p:nvSpPr>
        <p:spPr>
          <a:xfrm>
            <a:off x="5963264" y="4033554"/>
            <a:ext cx="5850193" cy="177765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26" name="Picture 2" descr="Change Grow Live - go to homepage">
            <a:extLst>
              <a:ext uri="{FF2B5EF4-FFF2-40B4-BE49-F238E27FC236}">
                <a16:creationId xmlns:a16="http://schemas.microsoft.com/office/drawing/2014/main" id="{8DD91F10-DB22-455A-AECB-3FD64357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5" y="1948436"/>
            <a:ext cx="3552445" cy="13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3915322" cy="1924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3512" y="2060849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dirty="0">
                <a:solidFill>
                  <a:prstClr val="black"/>
                </a:solidFill>
                <a:latin typeface="Cambria" panose="02040503050406030204" pitchFamily="18" charset="0"/>
              </a:rPr>
              <a:t>Barnet Furniture Centre is the pioneering furniture reuse charity in the borough of Barnet. As a non-profit organisation, we have a strong community focus to help low income families by providing affordable furniture via our two-tier pricing structure for those on benefits.</a:t>
            </a:r>
          </a:p>
          <a:p>
            <a:pPr fontAlgn="base"/>
            <a:endParaRPr lang="en-GB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GB" dirty="0">
                <a:solidFill>
                  <a:prstClr val="black"/>
                </a:solidFill>
                <a:latin typeface="Cambria" panose="02040503050406030204" pitchFamily="18" charset="0"/>
              </a:rPr>
              <a:t>We rely solely on donations and in doing so divert a large volume of furniture away from landfill.</a:t>
            </a:r>
          </a:p>
          <a:p>
            <a:pPr fontAlgn="base"/>
            <a:endParaRPr lang="en-GB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GB" dirty="0">
                <a:solidFill>
                  <a:prstClr val="black"/>
                </a:solidFill>
                <a:latin typeface="Cambria" panose="02040503050406030204" pitchFamily="18" charset="0"/>
              </a:rPr>
              <a:t>We provide training to a team of wonderful volunteers, helping them to develop skills and a route back into employment.</a:t>
            </a:r>
          </a:p>
          <a:p>
            <a:pPr fontAlgn="base"/>
            <a:endParaRPr lang="en-GB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GB" dirty="0">
                <a:solidFill>
                  <a:prstClr val="black"/>
                </a:solidFill>
                <a:latin typeface="Cambria" panose="02040503050406030204" pitchFamily="18" charset="0"/>
              </a:rPr>
              <a:t>We work in partnership with local charities and housing services to provide them whatever help and support we are able to, and would encourage any such organisations to contact us.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2024" y="188640"/>
            <a:ext cx="43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0208 361 6802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  <a:hlinkClick r:id="rId3"/>
              </a:rPr>
              <a:t>info@barnetfurniturecentre.org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Registered Charity No. 1140541</a:t>
            </a:r>
          </a:p>
        </p:txBody>
      </p:sp>
    </p:spTree>
    <p:extLst>
      <p:ext uri="{BB962C8B-B14F-4D97-AF65-F5344CB8AC3E}">
        <p14:creationId xmlns:p14="http://schemas.microsoft.com/office/powerpoint/2010/main" val="383088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mail footers 2019-03">
            <a:extLst>
              <a:ext uri="{FF2B5EF4-FFF2-40B4-BE49-F238E27FC236}">
                <a16:creationId xmlns:a16="http://schemas.microsoft.com/office/drawing/2014/main" id="{AAFD303F-2C4A-4433-AE3C-81C098C4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B2BC68-B409-4827-8FD9-2B49BFE252E5}"/>
              </a:ext>
            </a:extLst>
          </p:cNvPr>
          <p:cNvSpPr/>
          <p:nvPr/>
        </p:nvSpPr>
        <p:spPr>
          <a:xfrm>
            <a:off x="853960" y="1156712"/>
            <a:ext cx="3840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Employment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0B601-3B34-4D66-8D88-642AB91B041D}"/>
              </a:ext>
            </a:extLst>
          </p:cNvPr>
          <p:cNvSpPr/>
          <p:nvPr/>
        </p:nvSpPr>
        <p:spPr>
          <a:xfrm>
            <a:off x="5725065" y="4067433"/>
            <a:ext cx="481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Financial Advice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D18F8D-7089-44A8-ADDD-E2C303F23B52}"/>
              </a:ext>
            </a:extLst>
          </p:cNvPr>
          <p:cNvSpPr/>
          <p:nvPr/>
        </p:nvSpPr>
        <p:spPr>
          <a:xfrm>
            <a:off x="9339862" y="869450"/>
            <a:ext cx="1786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Skills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7D0E2B-0758-4972-AD7C-DB0A46E713F2}"/>
              </a:ext>
            </a:extLst>
          </p:cNvPr>
          <p:cNvSpPr/>
          <p:nvPr/>
        </p:nvSpPr>
        <p:spPr>
          <a:xfrm>
            <a:off x="167131" y="4820272"/>
            <a:ext cx="306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Wellbeing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6C3A8-99D7-4231-B463-EECF4F132082}"/>
              </a:ext>
            </a:extLst>
          </p:cNvPr>
          <p:cNvSpPr txBox="1"/>
          <p:nvPr/>
        </p:nvSpPr>
        <p:spPr>
          <a:xfrm>
            <a:off x="4606336" y="207256"/>
            <a:ext cx="85162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CVs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E78630-658F-4F88-B77D-CE28C06ADE17}"/>
              </a:ext>
            </a:extLst>
          </p:cNvPr>
          <p:cNvSpPr txBox="1"/>
          <p:nvPr/>
        </p:nvSpPr>
        <p:spPr>
          <a:xfrm>
            <a:off x="364752" y="214794"/>
            <a:ext cx="1221166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  <a:alpha val="96000"/>
              </a:schemeClr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Work 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3E9207-8774-4313-BFF0-A876F90392DE}"/>
              </a:ext>
            </a:extLst>
          </p:cNvPr>
          <p:cNvSpPr txBox="1"/>
          <p:nvPr/>
        </p:nvSpPr>
        <p:spPr>
          <a:xfrm>
            <a:off x="5129286" y="961065"/>
            <a:ext cx="1874435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Interview practice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C9323E-AC03-4A7E-8360-DA60A2C8C393}"/>
              </a:ext>
            </a:extLst>
          </p:cNvPr>
          <p:cNvSpPr txBox="1"/>
          <p:nvPr/>
        </p:nvSpPr>
        <p:spPr>
          <a:xfrm>
            <a:off x="100464" y="2185921"/>
            <a:ext cx="2151773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Job opportunities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C9BB9-3539-4AB3-912A-FE68F2DA51D2}"/>
              </a:ext>
            </a:extLst>
          </p:cNvPr>
          <p:cNvSpPr txBox="1"/>
          <p:nvPr/>
        </p:nvSpPr>
        <p:spPr>
          <a:xfrm>
            <a:off x="1845764" y="124143"/>
            <a:ext cx="2500726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Better off in work calculations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9C55A-D2C1-4517-81A9-29E15C27C0C4}"/>
              </a:ext>
            </a:extLst>
          </p:cNvPr>
          <p:cNvSpPr txBox="1"/>
          <p:nvPr/>
        </p:nvSpPr>
        <p:spPr>
          <a:xfrm>
            <a:off x="2393657" y="2458499"/>
            <a:ext cx="2139735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Connections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B1EB93-DD75-42D2-A67C-37CE1B0FA962}"/>
              </a:ext>
            </a:extLst>
          </p:cNvPr>
          <p:cNvSpPr txBox="1"/>
          <p:nvPr/>
        </p:nvSpPr>
        <p:spPr>
          <a:xfrm>
            <a:off x="4792868" y="2191814"/>
            <a:ext cx="1772284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Youth Support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4DF10D-1C20-4AC5-B0CB-228E94C83E07}"/>
              </a:ext>
            </a:extLst>
          </p:cNvPr>
          <p:cNvSpPr txBox="1"/>
          <p:nvPr/>
        </p:nvSpPr>
        <p:spPr>
          <a:xfrm>
            <a:off x="4979129" y="3303219"/>
            <a:ext cx="1116872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Benefit Advice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5839C2-3B3B-4054-9DD8-030694A31938}"/>
              </a:ext>
            </a:extLst>
          </p:cNvPr>
          <p:cNvSpPr txBox="1"/>
          <p:nvPr/>
        </p:nvSpPr>
        <p:spPr>
          <a:xfrm>
            <a:off x="3730878" y="4377257"/>
            <a:ext cx="1837037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Benefit Applications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ED424F-0DFE-4E91-98E5-2AC2F424CFF0}"/>
              </a:ext>
            </a:extLst>
          </p:cNvPr>
          <p:cNvSpPr txBox="1"/>
          <p:nvPr/>
        </p:nvSpPr>
        <p:spPr>
          <a:xfrm>
            <a:off x="6626913" y="3210670"/>
            <a:ext cx="1945405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Income maximisation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FE627A-5830-4EDB-A3DD-4619AA805926}"/>
              </a:ext>
            </a:extLst>
          </p:cNvPr>
          <p:cNvSpPr txBox="1"/>
          <p:nvPr/>
        </p:nvSpPr>
        <p:spPr>
          <a:xfrm>
            <a:off x="10694752" y="4178970"/>
            <a:ext cx="1324449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Debt Support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8C58BC-D00A-4052-A81B-E55598CAD9BD}"/>
              </a:ext>
            </a:extLst>
          </p:cNvPr>
          <p:cNvSpPr txBox="1"/>
          <p:nvPr/>
        </p:nvSpPr>
        <p:spPr>
          <a:xfrm>
            <a:off x="8969842" y="3130966"/>
            <a:ext cx="1828793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Benefit cap support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C9A1CA-12AC-4D51-9FBB-9BF88F93DB00}"/>
              </a:ext>
            </a:extLst>
          </p:cNvPr>
          <p:cNvSpPr txBox="1"/>
          <p:nvPr/>
        </p:nvSpPr>
        <p:spPr>
          <a:xfrm>
            <a:off x="8165577" y="5057240"/>
            <a:ext cx="31295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Discretionary Housing Payment assistance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94BD6A-0B79-47F7-814E-B119BE9C0E88}"/>
              </a:ext>
            </a:extLst>
          </p:cNvPr>
          <p:cNvSpPr txBox="1"/>
          <p:nvPr/>
        </p:nvSpPr>
        <p:spPr>
          <a:xfrm>
            <a:off x="6245436" y="5103113"/>
            <a:ext cx="1627333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Budgeting support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9826F4-E4A4-4E6D-81BA-DC86A78704D6}"/>
              </a:ext>
            </a:extLst>
          </p:cNvPr>
          <p:cNvSpPr txBox="1"/>
          <p:nvPr/>
        </p:nvSpPr>
        <p:spPr>
          <a:xfrm>
            <a:off x="9884238" y="275789"/>
            <a:ext cx="124174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Courses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009E3A-CB9E-4E68-B160-C36908D19485}"/>
              </a:ext>
            </a:extLst>
          </p:cNvPr>
          <p:cNvSpPr txBox="1"/>
          <p:nvPr/>
        </p:nvSpPr>
        <p:spPr>
          <a:xfrm>
            <a:off x="75241" y="3621686"/>
            <a:ext cx="1623935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Confidence </a:t>
            </a:r>
          </a:p>
          <a:p>
            <a:pPr algn="ctr"/>
            <a:r>
              <a:rPr lang="en-GB" sz="2400" dirty="0"/>
              <a:t>building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BFD555-C001-4AC1-8876-C8B1D293E75F}"/>
              </a:ext>
            </a:extLst>
          </p:cNvPr>
          <p:cNvSpPr txBox="1"/>
          <p:nvPr/>
        </p:nvSpPr>
        <p:spPr>
          <a:xfrm>
            <a:off x="2234077" y="3578805"/>
            <a:ext cx="1261805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Mental Health support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E10E93-3DC8-4D3B-AFA6-593CC4E1B7D7}"/>
              </a:ext>
            </a:extLst>
          </p:cNvPr>
          <p:cNvSpPr txBox="1"/>
          <p:nvPr/>
        </p:nvSpPr>
        <p:spPr>
          <a:xfrm>
            <a:off x="8174786" y="1937820"/>
            <a:ext cx="127085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ESOL classes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E3261F-FAB5-491A-8ED8-1C802A74843D}"/>
              </a:ext>
            </a:extLst>
          </p:cNvPr>
          <p:cNvSpPr txBox="1"/>
          <p:nvPr/>
        </p:nvSpPr>
        <p:spPr>
          <a:xfrm>
            <a:off x="10601751" y="1792780"/>
            <a:ext cx="1048355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Digital skills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9FBB83-D5D5-479A-9C72-3CE1352EC78C}"/>
              </a:ext>
            </a:extLst>
          </p:cNvPr>
          <p:cNvSpPr txBox="1"/>
          <p:nvPr/>
        </p:nvSpPr>
        <p:spPr>
          <a:xfrm>
            <a:off x="8023301" y="654161"/>
            <a:ext cx="122921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1396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21BE1C-662F-4B61-AC72-628143771F1C}"/>
              </a:ext>
            </a:extLst>
          </p:cNvPr>
          <p:cNvSpPr txBox="1"/>
          <p:nvPr/>
        </p:nvSpPr>
        <p:spPr>
          <a:xfrm>
            <a:off x="3244938" y="2457708"/>
            <a:ext cx="5994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 work in </a:t>
            </a:r>
            <a:r>
              <a:rPr lang="en-GB" sz="3600" dirty="0">
                <a:solidFill>
                  <a:srgbClr val="FF0000"/>
                </a:solidFill>
              </a:rPr>
              <a:t>partnership</a:t>
            </a:r>
            <a:r>
              <a:rPr lang="en-GB" sz="3600" dirty="0"/>
              <a:t> with many other support agencies in Barnet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9BE8A-2493-4ECE-B0AE-843C464B0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1" y="4514871"/>
            <a:ext cx="1972396" cy="1312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8C1935-CEF0-4918-A46F-D8C11B365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512" y="4188215"/>
            <a:ext cx="3335123" cy="8979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1EF027-75DD-4FEB-B747-76D192BF3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1" y="3757672"/>
            <a:ext cx="1624565" cy="825176"/>
          </a:xfrm>
          <a:prstGeom prst="rect">
            <a:avLst/>
          </a:prstGeom>
        </p:spPr>
      </p:pic>
      <p:pic>
        <p:nvPicPr>
          <p:cNvPr id="7" name="Picture 1" descr="email footers 2019-03">
            <a:extLst>
              <a:ext uri="{FF2B5EF4-FFF2-40B4-BE49-F238E27FC236}">
                <a16:creationId xmlns:a16="http://schemas.microsoft.com/office/drawing/2014/main" id="{94A1F65A-606D-493A-A891-C37ABF62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959F59-D749-42CD-8824-DC0015DFA2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61" y="600666"/>
            <a:ext cx="1106806" cy="110680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C6C4131-EF54-45A7-82AB-965332071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96" y="4386386"/>
            <a:ext cx="1196426" cy="119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DC0B93A-B090-437A-90D8-E897525C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38" y="549054"/>
            <a:ext cx="1954617" cy="99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4D2C29-D5FF-43C7-B084-60CF343F5D0A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25" y="4697914"/>
            <a:ext cx="901968" cy="819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45FB15-A11C-4A4C-8063-38A2677D60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2" y="780"/>
            <a:ext cx="2947942" cy="1965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585594-C33D-4F67-9401-BBE79A3124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5649" y="401567"/>
            <a:ext cx="2526376" cy="2056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030BF-2173-43C6-BF84-DF66782A1E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995" y="2079718"/>
            <a:ext cx="2939798" cy="14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6BA-B42F-4205-B0B2-4FE190B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93" y="178025"/>
            <a:ext cx="12537729" cy="1325563"/>
          </a:xfrm>
        </p:spPr>
        <p:txBody>
          <a:bodyPr>
            <a:normAutofit/>
          </a:bodyPr>
          <a:lstStyle/>
          <a:p>
            <a:r>
              <a:rPr lang="en-GB" sz="5400" dirty="0"/>
              <a:t>Connect a client with                   ...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FFF90C-D533-4D36-B534-DE11C4360158}"/>
              </a:ext>
            </a:extLst>
          </p:cNvPr>
          <p:cNvSpPr txBox="1">
            <a:spLocks/>
          </p:cNvSpPr>
          <p:nvPr/>
        </p:nvSpPr>
        <p:spPr>
          <a:xfrm>
            <a:off x="-14378" y="1542386"/>
            <a:ext cx="12192000" cy="971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Any Barnet resident can be helped by BOOST!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We take self referrals and referrals from professionals.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648866-567E-46F1-A640-C93CA4072BDE}"/>
              </a:ext>
            </a:extLst>
          </p:cNvPr>
          <p:cNvSpPr txBox="1">
            <a:spLocks/>
          </p:cNvSpPr>
          <p:nvPr/>
        </p:nvSpPr>
        <p:spPr>
          <a:xfrm>
            <a:off x="3031164" y="2727212"/>
            <a:ext cx="7890386" cy="30623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Tel: </a:t>
            </a:r>
            <a:r>
              <a:rPr lang="en-GB" dirty="0"/>
              <a:t>0208 359 2442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Email: </a:t>
            </a:r>
            <a:r>
              <a:rPr lang="en-GB" dirty="0"/>
              <a:t>BOOST@barnet.gov.uk</a:t>
            </a:r>
          </a:p>
          <a:p>
            <a:pPr marL="0" indent="0">
              <a:buNone/>
            </a:pPr>
            <a:r>
              <a: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Web:</a:t>
            </a:r>
            <a:r>
              <a:rPr lang="en-GB" dirty="0"/>
              <a:t> www.boostbarnet.org</a:t>
            </a:r>
          </a:p>
          <a:p>
            <a:pPr marL="0" indent="0">
              <a:buNone/>
            </a:pP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Walk in: </a:t>
            </a:r>
          </a:p>
          <a:p>
            <a:pPr lvl="1"/>
            <a:r>
              <a:rPr lang="en-GB" dirty="0"/>
              <a:t> Burnt Oak library (HA8 0UB) – (Monday- Friday)</a:t>
            </a:r>
          </a:p>
          <a:p>
            <a:pPr lvl="1"/>
            <a:r>
              <a:rPr lang="en-GB" dirty="0"/>
              <a:t>184 Cricklewood Lane (NW2 2DX) – (Monday-Friday)</a:t>
            </a:r>
          </a:p>
          <a:p>
            <a:pPr lvl="1"/>
            <a:r>
              <a:rPr lang="en-GB" dirty="0"/>
              <a:t>South Friern Library (N10 1HD) – (Occasional)</a:t>
            </a:r>
          </a:p>
        </p:txBody>
      </p:sp>
      <p:pic>
        <p:nvPicPr>
          <p:cNvPr id="7" name="Picture 1" descr="email footers 2019-03">
            <a:extLst>
              <a:ext uri="{FF2B5EF4-FFF2-40B4-BE49-F238E27FC236}">
                <a16:creationId xmlns:a16="http://schemas.microsoft.com/office/drawing/2014/main" id="{70632445-B0A7-46C0-9C39-A9D201D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79DD3B-9BD0-4C80-A416-F2703F80F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24" y="376241"/>
            <a:ext cx="2593663" cy="6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6BA-B42F-4205-B0B2-4FE190B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5" y="216823"/>
            <a:ext cx="12537729" cy="1325563"/>
          </a:xfrm>
        </p:spPr>
        <p:txBody>
          <a:bodyPr>
            <a:normAutofit/>
          </a:bodyPr>
          <a:lstStyle/>
          <a:p>
            <a:r>
              <a:rPr lang="en-GB" sz="5400" dirty="0"/>
              <a:t>Unemployed</a:t>
            </a:r>
          </a:p>
        </p:txBody>
      </p:sp>
      <p:pic>
        <p:nvPicPr>
          <p:cNvPr id="7" name="Picture 1" descr="email footers 2019-03">
            <a:extLst>
              <a:ext uri="{FF2B5EF4-FFF2-40B4-BE49-F238E27FC236}">
                <a16:creationId xmlns:a16="http://schemas.microsoft.com/office/drawing/2014/main" id="{70632445-B0A7-46C0-9C39-A9D201D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8604B77-48CC-4792-BB3C-922E71C51D22}"/>
              </a:ext>
            </a:extLst>
          </p:cNvPr>
          <p:cNvSpPr txBox="1">
            <a:spLocks/>
          </p:cNvSpPr>
          <p:nvPr/>
        </p:nvSpPr>
        <p:spPr>
          <a:xfrm>
            <a:off x="117557" y="1371599"/>
            <a:ext cx="5870288" cy="13452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BOOST</a:t>
            </a:r>
          </a:p>
          <a:p>
            <a:r>
              <a:rPr lang="en-GB" sz="2400" dirty="0"/>
              <a:t>0208 359 2442</a:t>
            </a:r>
          </a:p>
          <a:p>
            <a:r>
              <a:rPr lang="en-GB" sz="2400" dirty="0">
                <a:hlinkClick r:id="rId3"/>
              </a:rPr>
              <a:t>boost@barnet.gov.uk</a:t>
            </a:r>
            <a:endParaRPr lang="en-GB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708E8E-BB2F-4A9B-8F35-6BE54BB8258F}"/>
              </a:ext>
            </a:extLst>
          </p:cNvPr>
          <p:cNvSpPr txBox="1">
            <a:spLocks/>
          </p:cNvSpPr>
          <p:nvPr/>
        </p:nvSpPr>
        <p:spPr>
          <a:xfrm>
            <a:off x="6120582" y="1371599"/>
            <a:ext cx="5894438" cy="13452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/>
              <a:t>Unemployed with mental health support needs?</a:t>
            </a:r>
          </a:p>
          <a:p>
            <a:endParaRPr lang="en-GB" sz="2000" b="1" dirty="0"/>
          </a:p>
          <a:p>
            <a:r>
              <a:rPr lang="en-GB" sz="2000" dirty="0"/>
              <a:t>Specialised workers for supporting those with mental health support needs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FD74E95-9E8B-4587-834A-FA55D1FB2425}"/>
              </a:ext>
            </a:extLst>
          </p:cNvPr>
          <p:cNvSpPr txBox="1">
            <a:spLocks/>
          </p:cNvSpPr>
          <p:nvPr/>
        </p:nvSpPr>
        <p:spPr>
          <a:xfrm>
            <a:off x="117557" y="2832617"/>
            <a:ext cx="5870288" cy="12536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Works in partnership with many organisations and closely with the JCP so is a good pathway into employment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0363D27-AD71-4383-B55C-2126E93377CA}"/>
              </a:ext>
            </a:extLst>
          </p:cNvPr>
          <p:cNvSpPr txBox="1">
            <a:spLocks/>
          </p:cNvSpPr>
          <p:nvPr/>
        </p:nvSpPr>
        <p:spPr>
          <a:xfrm>
            <a:off x="6120581" y="2832617"/>
            <a:ext cx="5899353" cy="12536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Support with – CVs, interviews, work search,  training and wellbeing.</a:t>
            </a:r>
          </a:p>
        </p:txBody>
      </p:sp>
    </p:spTree>
    <p:extLst>
      <p:ext uri="{BB962C8B-B14F-4D97-AF65-F5344CB8AC3E}">
        <p14:creationId xmlns:p14="http://schemas.microsoft.com/office/powerpoint/2010/main" val="27416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6BA-B42F-4205-B0B2-4FE190B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5" y="216823"/>
            <a:ext cx="12537729" cy="1325563"/>
          </a:xfrm>
        </p:spPr>
        <p:txBody>
          <a:bodyPr>
            <a:normAutofit/>
          </a:bodyPr>
          <a:lstStyle/>
          <a:p>
            <a:r>
              <a:rPr lang="en-GB" sz="5400" dirty="0"/>
              <a:t>Housing/homelessness Problems</a:t>
            </a:r>
          </a:p>
        </p:txBody>
      </p:sp>
      <p:pic>
        <p:nvPicPr>
          <p:cNvPr id="7" name="Picture 1" descr="email footers 2019-03">
            <a:extLst>
              <a:ext uri="{FF2B5EF4-FFF2-40B4-BE49-F238E27FC236}">
                <a16:creationId xmlns:a16="http://schemas.microsoft.com/office/drawing/2014/main" id="{70632445-B0A7-46C0-9C39-A9D201D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8604B77-48CC-4792-BB3C-922E71C51D22}"/>
              </a:ext>
            </a:extLst>
          </p:cNvPr>
          <p:cNvSpPr txBox="1">
            <a:spLocks/>
          </p:cNvSpPr>
          <p:nvPr/>
        </p:nvSpPr>
        <p:spPr>
          <a:xfrm>
            <a:off x="117557" y="1371599"/>
            <a:ext cx="3933333" cy="21465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Eviction Notice?</a:t>
            </a:r>
          </a:p>
          <a:p>
            <a:r>
              <a:rPr lang="en-GB" sz="2400" dirty="0"/>
              <a:t>Housing options</a:t>
            </a:r>
          </a:p>
          <a:p>
            <a:r>
              <a:rPr lang="en-GB" sz="2400" dirty="0"/>
              <a:t>0208 359 4797</a:t>
            </a:r>
          </a:p>
          <a:p>
            <a:r>
              <a:rPr lang="en-GB" sz="2400" dirty="0">
                <a:hlinkClick r:id="rId3"/>
              </a:rPr>
              <a:t>housingadvice@barnet.gov.uk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Prevention and Relief Duties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31DAF3-BD91-42AC-94E3-E15787BF3073}"/>
              </a:ext>
            </a:extLst>
          </p:cNvPr>
          <p:cNvSpPr txBox="1">
            <a:spLocks/>
          </p:cNvSpPr>
          <p:nvPr/>
        </p:nvSpPr>
        <p:spPr>
          <a:xfrm>
            <a:off x="4129334" y="1371599"/>
            <a:ext cx="3933333" cy="21465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Disrepair issues? (PRS)</a:t>
            </a:r>
          </a:p>
          <a:p>
            <a:r>
              <a:rPr lang="en-GB" sz="2400" dirty="0"/>
              <a:t>Environmental health</a:t>
            </a:r>
          </a:p>
          <a:p>
            <a:r>
              <a:rPr lang="en-GB" sz="2400" dirty="0"/>
              <a:t>0208 359 7995</a:t>
            </a:r>
          </a:p>
          <a:p>
            <a:r>
              <a:rPr lang="en-GB" sz="2400" dirty="0">
                <a:hlinkClick r:id="rId4"/>
              </a:rPr>
              <a:t>housingconditions@barnet.gov.uk</a:t>
            </a:r>
            <a:endParaRPr lang="en-GB" sz="1400" dirty="0"/>
          </a:p>
          <a:p>
            <a:endParaRPr lang="en-GB" sz="2400" dirty="0"/>
          </a:p>
          <a:p>
            <a:r>
              <a:rPr lang="en-GB" sz="2400" dirty="0"/>
              <a:t>If Landlord wont repair issues in your accommodation you can contact EH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6CF18DD-347E-42A9-9322-1B2D70EC374B}"/>
              </a:ext>
            </a:extLst>
          </p:cNvPr>
          <p:cNvSpPr txBox="1">
            <a:spLocks/>
          </p:cNvSpPr>
          <p:nvPr/>
        </p:nvSpPr>
        <p:spPr>
          <a:xfrm>
            <a:off x="117557" y="3599653"/>
            <a:ext cx="3933333" cy="21465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Further Legal Housing Advice</a:t>
            </a:r>
          </a:p>
          <a:p>
            <a:r>
              <a:rPr lang="en-GB" sz="2400" dirty="0"/>
              <a:t>Shelter</a:t>
            </a:r>
          </a:p>
          <a:p>
            <a:r>
              <a:rPr lang="en-GB" sz="2400" dirty="0"/>
              <a:t>0808 800 4444</a:t>
            </a:r>
          </a:p>
          <a:p>
            <a:r>
              <a:rPr lang="en-GB" sz="2400" dirty="0"/>
              <a:t>If you need independent support with housing advice or support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197EC5-8C10-4DCA-BF53-0AC10440B299}"/>
              </a:ext>
            </a:extLst>
          </p:cNvPr>
          <p:cNvSpPr txBox="1">
            <a:spLocks/>
          </p:cNvSpPr>
          <p:nvPr/>
        </p:nvSpPr>
        <p:spPr>
          <a:xfrm>
            <a:off x="8141111" y="3599652"/>
            <a:ext cx="3933333" cy="21465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Managing Tenancy - Private</a:t>
            </a:r>
          </a:p>
          <a:p>
            <a:r>
              <a:rPr lang="en-GB" sz="2400" dirty="0"/>
              <a:t>Outreach Barnet</a:t>
            </a:r>
          </a:p>
          <a:p>
            <a:r>
              <a:rPr lang="en-GB" sz="2400" dirty="0"/>
              <a:t>0208 359 7995</a:t>
            </a:r>
          </a:p>
          <a:p>
            <a:endParaRPr lang="en-GB" sz="2400" dirty="0"/>
          </a:p>
          <a:p>
            <a:r>
              <a:rPr lang="en-GB" sz="2400" dirty="0"/>
              <a:t>If Landlord wont repair issues in your accommodation you can contact EH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708E8E-BB2F-4A9B-8F35-6BE54BB8258F}"/>
              </a:ext>
            </a:extLst>
          </p:cNvPr>
          <p:cNvSpPr txBox="1">
            <a:spLocks/>
          </p:cNvSpPr>
          <p:nvPr/>
        </p:nvSpPr>
        <p:spPr>
          <a:xfrm>
            <a:off x="4129334" y="3599653"/>
            <a:ext cx="3933333" cy="21465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Further Housing Advice</a:t>
            </a:r>
          </a:p>
          <a:p>
            <a:r>
              <a:rPr lang="en-GB" sz="2400" dirty="0"/>
              <a:t>Barnet Citizens Advice</a:t>
            </a:r>
          </a:p>
          <a:p>
            <a:r>
              <a:rPr lang="en-GB" dirty="0"/>
              <a:t> </a:t>
            </a:r>
            <a:r>
              <a:rPr lang="en-GB" sz="2800" b="1" dirty="0"/>
              <a:t>0300 456 8365</a:t>
            </a:r>
          </a:p>
          <a:p>
            <a:r>
              <a:rPr lang="en-GB" sz="2400" dirty="0"/>
              <a:t>If you need independent support with housing advice or support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8454A24-7565-45B0-ACCA-C1ABF857C29A}"/>
              </a:ext>
            </a:extLst>
          </p:cNvPr>
          <p:cNvSpPr txBox="1">
            <a:spLocks/>
          </p:cNvSpPr>
          <p:nvPr/>
        </p:nvSpPr>
        <p:spPr>
          <a:xfrm>
            <a:off x="8141111" y="1371599"/>
            <a:ext cx="3933333" cy="21465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Repair needs – </a:t>
            </a:r>
            <a:r>
              <a:rPr lang="en-GB" sz="2400" b="1" dirty="0" err="1"/>
              <a:t>Bhomes</a:t>
            </a:r>
            <a:r>
              <a:rPr lang="en-GB" sz="2400" b="1" dirty="0"/>
              <a:t> Tenant</a:t>
            </a:r>
          </a:p>
          <a:p>
            <a:r>
              <a:rPr lang="en-GB" sz="2400" dirty="0"/>
              <a:t>Barnet homes</a:t>
            </a:r>
          </a:p>
          <a:p>
            <a:r>
              <a:rPr lang="en-GB" sz="2800" dirty="0"/>
              <a:t> 020 8080 6587</a:t>
            </a:r>
          </a:p>
          <a:p>
            <a:r>
              <a:rPr lang="en-GB" sz="2400" dirty="0"/>
              <a:t>If you need repairs or general support with </a:t>
            </a:r>
            <a:r>
              <a:rPr lang="en-GB" sz="2400" dirty="0" err="1"/>
              <a:t>barnet</a:t>
            </a:r>
            <a:r>
              <a:rPr lang="en-GB" sz="2400" dirty="0"/>
              <a:t> homes properties or temp </a:t>
            </a:r>
            <a:r>
              <a:rPr lang="en-GB" sz="2400" dirty="0" err="1"/>
              <a:t>accomodation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668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6BA-B42F-4205-B0B2-4FE190B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5" y="216823"/>
            <a:ext cx="12537729" cy="1325563"/>
          </a:xfrm>
        </p:spPr>
        <p:txBody>
          <a:bodyPr>
            <a:normAutofit/>
          </a:bodyPr>
          <a:lstStyle/>
          <a:p>
            <a:r>
              <a:rPr lang="en-GB" sz="5400" dirty="0"/>
              <a:t>Discretionary Housing Payments (DHPs)</a:t>
            </a:r>
          </a:p>
        </p:txBody>
      </p:sp>
      <p:pic>
        <p:nvPicPr>
          <p:cNvPr id="7" name="Picture 1" descr="email footers 2019-03">
            <a:extLst>
              <a:ext uri="{FF2B5EF4-FFF2-40B4-BE49-F238E27FC236}">
                <a16:creationId xmlns:a16="http://schemas.microsoft.com/office/drawing/2014/main" id="{70632445-B0A7-46C0-9C39-A9D201D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17EFE9-DC8E-47E2-9905-49184850D654}"/>
              </a:ext>
            </a:extLst>
          </p:cNvPr>
          <p:cNvSpPr txBox="1">
            <a:spLocks/>
          </p:cNvSpPr>
          <p:nvPr/>
        </p:nvSpPr>
        <p:spPr>
          <a:xfrm>
            <a:off x="117557" y="1371599"/>
            <a:ext cx="3933333" cy="432127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What is a DHP?</a:t>
            </a:r>
          </a:p>
          <a:p>
            <a:r>
              <a:rPr lang="en-GB" sz="2400" dirty="0"/>
              <a:t>It is an extra payment that can be claimed from the local authority if people are struggling to pay their rent.</a:t>
            </a:r>
          </a:p>
          <a:p>
            <a:endParaRPr lang="en-GB" sz="2400" dirty="0"/>
          </a:p>
          <a:p>
            <a:r>
              <a:rPr lang="en-GB" sz="2400" dirty="0"/>
              <a:t>…it is discretionary…</a:t>
            </a:r>
          </a:p>
          <a:p>
            <a:endParaRPr lang="en-GB" sz="2400" dirty="0"/>
          </a:p>
          <a:p>
            <a:r>
              <a:rPr lang="en-GB" sz="2400" dirty="0"/>
              <a:t>In Barnet – clients need to be in receipt of UC or Housing Benefit</a:t>
            </a:r>
          </a:p>
          <a:p>
            <a:endParaRPr lang="en-GB" sz="2400" dirty="0"/>
          </a:p>
          <a:p>
            <a:r>
              <a:rPr lang="en-GB" sz="2400" dirty="0"/>
              <a:t>It is designed to prevent homelessness and to plug short term problems which can be resolved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10BBBD-F8EA-4FE3-89C6-99F987F5869B}"/>
              </a:ext>
            </a:extLst>
          </p:cNvPr>
          <p:cNvSpPr txBox="1">
            <a:spLocks/>
          </p:cNvSpPr>
          <p:nvPr/>
        </p:nvSpPr>
        <p:spPr>
          <a:xfrm>
            <a:off x="4099992" y="1371598"/>
            <a:ext cx="3933333" cy="312665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It can be used for a deposit…</a:t>
            </a:r>
          </a:p>
          <a:p>
            <a:r>
              <a:rPr lang="en-GB" sz="2400" dirty="0"/>
              <a:t>If someone needs to move accommodation but does not have the deposit they can apply for this through the DHP – however they need </a:t>
            </a:r>
            <a:r>
              <a:rPr lang="en-GB" sz="2400" dirty="0" err="1"/>
              <a:t>ot</a:t>
            </a:r>
            <a:r>
              <a:rPr lang="en-GB" sz="2400" dirty="0"/>
              <a:t> be in receipt of HB or UC housing element already.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B1CF34-2132-4043-B736-6AE14A43A326}"/>
              </a:ext>
            </a:extLst>
          </p:cNvPr>
          <p:cNvSpPr txBox="1">
            <a:spLocks/>
          </p:cNvSpPr>
          <p:nvPr/>
        </p:nvSpPr>
        <p:spPr>
          <a:xfrm>
            <a:off x="8082427" y="1371599"/>
            <a:ext cx="3933333" cy="31266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To apply</a:t>
            </a:r>
          </a:p>
          <a:p>
            <a:endParaRPr lang="en-GB" sz="1900" b="1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Fill in the application form and email/post it in – (available online)</a:t>
            </a:r>
          </a:p>
          <a:p>
            <a:pPr marL="342900" indent="-342900">
              <a:buFontTx/>
              <a:buChar char="-"/>
            </a:pPr>
            <a:endParaRPr lang="en-GB" sz="500" b="1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Provide proofs – </a:t>
            </a:r>
            <a:r>
              <a:rPr lang="en-GB" sz="2400" dirty="0"/>
              <a:t>2 months bank statements, proof of tenancy, proof of benefits, any letters around arrears </a:t>
            </a:r>
          </a:p>
          <a:p>
            <a:pPr marL="342900" indent="-342900">
              <a:buFontTx/>
              <a:buChar char="-"/>
            </a:pPr>
            <a:endParaRPr lang="en-GB" sz="800" b="1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For more advise call  0208 359 2442</a:t>
            </a:r>
          </a:p>
          <a:p>
            <a:endParaRPr lang="en-GB" sz="2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608392-9F2F-4BC5-BFD8-509E49706629}"/>
              </a:ext>
            </a:extLst>
          </p:cNvPr>
          <p:cNvSpPr txBox="1">
            <a:spLocks/>
          </p:cNvSpPr>
          <p:nvPr/>
        </p:nvSpPr>
        <p:spPr>
          <a:xfrm>
            <a:off x="4124543" y="4623956"/>
            <a:ext cx="7915768" cy="10689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It can be used to cover a shortfall in rent </a:t>
            </a:r>
          </a:p>
          <a:p>
            <a:r>
              <a:rPr lang="en-GB" sz="2400" dirty="0"/>
              <a:t>as long as the problem is short term and there is a solution to resolve the problems</a:t>
            </a:r>
          </a:p>
        </p:txBody>
      </p:sp>
    </p:spTree>
    <p:extLst>
      <p:ext uri="{BB962C8B-B14F-4D97-AF65-F5344CB8AC3E}">
        <p14:creationId xmlns:p14="http://schemas.microsoft.com/office/powerpoint/2010/main" val="37615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6BA-B42F-4205-B0B2-4FE190B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5" y="0"/>
            <a:ext cx="12537729" cy="1325563"/>
          </a:xfrm>
        </p:spPr>
        <p:txBody>
          <a:bodyPr>
            <a:normAutofit/>
          </a:bodyPr>
          <a:lstStyle/>
          <a:p>
            <a:r>
              <a:rPr lang="en-GB" sz="5400" dirty="0"/>
              <a:t>Domestic Violence</a:t>
            </a:r>
          </a:p>
        </p:txBody>
      </p:sp>
      <p:pic>
        <p:nvPicPr>
          <p:cNvPr id="7" name="Picture 1" descr="email footers 2019-03">
            <a:extLst>
              <a:ext uri="{FF2B5EF4-FFF2-40B4-BE49-F238E27FC236}">
                <a16:creationId xmlns:a16="http://schemas.microsoft.com/office/drawing/2014/main" id="{70632445-B0A7-46C0-9C39-A9D201D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8552AD-FD60-40C8-B4D8-B89898897B90}"/>
              </a:ext>
            </a:extLst>
          </p:cNvPr>
          <p:cNvSpPr txBox="1">
            <a:spLocks/>
          </p:cNvSpPr>
          <p:nvPr/>
        </p:nvSpPr>
        <p:spPr>
          <a:xfrm>
            <a:off x="117557" y="2600246"/>
            <a:ext cx="3933333" cy="302341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Barnet One Stop Shop</a:t>
            </a:r>
          </a:p>
          <a:p>
            <a:r>
              <a:rPr lang="en-GB" sz="2400" dirty="0"/>
              <a:t>Multi Agency support forum </a:t>
            </a:r>
          </a:p>
          <a:p>
            <a:endParaRPr lang="en-GB" sz="2400" dirty="0"/>
          </a:p>
          <a:p>
            <a:r>
              <a:rPr lang="en-GB" sz="2400" dirty="0"/>
              <a:t>call in on Thursday mornings 9:30-12:30pm </a:t>
            </a:r>
          </a:p>
          <a:p>
            <a:r>
              <a:rPr lang="en-GB" sz="2400" b="1" dirty="0"/>
              <a:t>0208 359 4797</a:t>
            </a:r>
          </a:p>
          <a:p>
            <a:r>
              <a:rPr lang="en-GB" sz="2400" dirty="0"/>
              <a:t>(One stop shop is part of the housing options service)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602B8C-BC0E-49AD-AB08-900F8B110D14}"/>
              </a:ext>
            </a:extLst>
          </p:cNvPr>
          <p:cNvSpPr txBox="1">
            <a:spLocks/>
          </p:cNvSpPr>
          <p:nvPr/>
        </p:nvSpPr>
        <p:spPr>
          <a:xfrm>
            <a:off x="4109722" y="2600245"/>
            <a:ext cx="3933333" cy="30234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b="1" dirty="0"/>
              <a:t>Barnet Solace Advocacy and Support Service</a:t>
            </a: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  <a:p>
            <a:r>
              <a:rPr lang="en-GB" sz="2400" dirty="0"/>
              <a:t>0208 733 4113</a:t>
            </a:r>
            <a:endParaRPr lang="en-GB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E08024-7FF5-4CA6-BBF1-EE729627691A}"/>
              </a:ext>
            </a:extLst>
          </p:cNvPr>
          <p:cNvSpPr txBox="1">
            <a:spLocks/>
          </p:cNvSpPr>
          <p:nvPr/>
        </p:nvSpPr>
        <p:spPr>
          <a:xfrm>
            <a:off x="8101889" y="2601091"/>
            <a:ext cx="3933333" cy="30234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National Domestic Violence Helpline</a:t>
            </a:r>
            <a:r>
              <a:rPr lang="en-GB" sz="2400" dirty="0"/>
              <a:t> </a:t>
            </a:r>
          </a:p>
          <a:p>
            <a:endParaRPr lang="en-GB" sz="2400" dirty="0"/>
          </a:p>
          <a:p>
            <a:r>
              <a:rPr lang="en-GB" sz="2800" dirty="0"/>
              <a:t>0808 2000 247.</a:t>
            </a:r>
            <a:endParaRPr lang="en-GB" sz="1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29EBF5-D264-4F8D-A243-E89B0F4724B6}"/>
              </a:ext>
            </a:extLst>
          </p:cNvPr>
          <p:cNvSpPr txBox="1">
            <a:spLocks/>
          </p:cNvSpPr>
          <p:nvPr/>
        </p:nvSpPr>
        <p:spPr>
          <a:xfrm>
            <a:off x="117557" y="1174523"/>
            <a:ext cx="11917665" cy="12884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/>
              <a:t>If there is an </a:t>
            </a:r>
            <a:r>
              <a:rPr lang="en-GB" sz="2000" b="1" dirty="0"/>
              <a:t>immediate threat or emergency </a:t>
            </a:r>
            <a:r>
              <a:rPr lang="en-GB" sz="2000" dirty="0"/>
              <a:t>the client should call the police on 999</a:t>
            </a:r>
          </a:p>
          <a:p>
            <a:pPr algn="ctr"/>
            <a:endParaRPr lang="en-GB" sz="500" dirty="0"/>
          </a:p>
          <a:p>
            <a:pPr algn="ctr"/>
            <a:r>
              <a:rPr lang="en-GB" sz="2000" dirty="0"/>
              <a:t>If unsafe but not direct emergency support client to contact a housing options service. With DV you can approach other local authorities directly as the client may not wish to be in Barnet. But if not contact Barnet on </a:t>
            </a:r>
            <a:r>
              <a:rPr lang="en-GB" sz="2000" b="1" dirty="0"/>
              <a:t>0208 359 4797</a:t>
            </a:r>
          </a:p>
        </p:txBody>
      </p:sp>
    </p:spTree>
    <p:extLst>
      <p:ext uri="{BB962C8B-B14F-4D97-AF65-F5344CB8AC3E}">
        <p14:creationId xmlns:p14="http://schemas.microsoft.com/office/powerpoint/2010/main" val="166158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16BA-B42F-4205-B0B2-4FE190B4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5" y="216823"/>
            <a:ext cx="12537729" cy="1325563"/>
          </a:xfrm>
        </p:spPr>
        <p:txBody>
          <a:bodyPr>
            <a:normAutofit/>
          </a:bodyPr>
          <a:lstStyle/>
          <a:p>
            <a:r>
              <a:rPr lang="en-GB" sz="5400" dirty="0"/>
              <a:t>Benefit Problems</a:t>
            </a:r>
          </a:p>
        </p:txBody>
      </p:sp>
      <p:pic>
        <p:nvPicPr>
          <p:cNvPr id="7" name="Picture 1" descr="email footers 2019-03">
            <a:extLst>
              <a:ext uri="{FF2B5EF4-FFF2-40B4-BE49-F238E27FC236}">
                <a16:creationId xmlns:a16="http://schemas.microsoft.com/office/drawing/2014/main" id="{70632445-B0A7-46C0-9C39-A9D201D6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3270"/>
            <a:ext cx="12192000" cy="8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66358C-3D58-43FF-B0AA-A56C3218F55D}"/>
              </a:ext>
            </a:extLst>
          </p:cNvPr>
          <p:cNvSpPr txBox="1">
            <a:spLocks/>
          </p:cNvSpPr>
          <p:nvPr/>
        </p:nvSpPr>
        <p:spPr>
          <a:xfrm>
            <a:off x="117557" y="1174524"/>
            <a:ext cx="11917665" cy="64708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/>
              <a:t>Turn 2 us – entitled to calculator - https://benefits-calculator.turn2us.org.uk/AboutYou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4C6E24-EA9D-4B6C-88FE-14E3518EA50E}"/>
              </a:ext>
            </a:extLst>
          </p:cNvPr>
          <p:cNvSpPr txBox="1">
            <a:spLocks/>
          </p:cNvSpPr>
          <p:nvPr/>
        </p:nvSpPr>
        <p:spPr>
          <a:xfrm>
            <a:off x="117557" y="1873555"/>
            <a:ext cx="5973527" cy="37985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200" b="1" dirty="0"/>
          </a:p>
          <a:p>
            <a:r>
              <a:rPr lang="en-GB" sz="2200" b="1" dirty="0"/>
              <a:t>Legacy Benefits</a:t>
            </a:r>
          </a:p>
          <a:p>
            <a:pPr marL="457200" indent="-457200">
              <a:buFontTx/>
              <a:buChar char="-"/>
            </a:pPr>
            <a:r>
              <a:rPr lang="en-GB" sz="2200" dirty="0"/>
              <a:t>A number of benefits managed by different agencies – local authority, DWP and tax office.</a:t>
            </a:r>
          </a:p>
          <a:p>
            <a:pPr marL="457200" indent="-457200">
              <a:buFontTx/>
              <a:buChar char="-"/>
            </a:pPr>
            <a:r>
              <a:rPr lang="en-GB" sz="2200" dirty="0"/>
              <a:t>Will have to contact individual benefits teams to talk through problem </a:t>
            </a:r>
          </a:p>
          <a:p>
            <a:endParaRPr lang="en-GB" sz="2200" b="1" dirty="0"/>
          </a:p>
          <a:p>
            <a:r>
              <a:rPr lang="en-GB" sz="2200" b="1" dirty="0"/>
              <a:t>Universal credit</a:t>
            </a:r>
          </a:p>
          <a:p>
            <a:pPr marL="457200" indent="-457200">
              <a:buFontTx/>
              <a:buChar char="-"/>
            </a:pPr>
            <a:r>
              <a:rPr lang="en-GB" sz="2200" dirty="0"/>
              <a:t>Umbrella benefit - managed by DWP -JCP</a:t>
            </a:r>
          </a:p>
          <a:p>
            <a:pPr marL="457200" indent="-457200">
              <a:buFontTx/>
              <a:buChar char="-"/>
            </a:pPr>
            <a:r>
              <a:rPr lang="en-GB" sz="2200" dirty="0"/>
              <a:t>During 5 week wait – can apply for advance payment (loan repaid over next 12 months)</a:t>
            </a:r>
          </a:p>
          <a:p>
            <a:pPr marL="457200" indent="-457200">
              <a:buFontTx/>
              <a:buChar char="-"/>
            </a:pPr>
            <a:r>
              <a:rPr lang="en-GB" sz="2200" dirty="0"/>
              <a:t>Look at the journal to check they are getting each of their elements</a:t>
            </a:r>
          </a:p>
          <a:p>
            <a:endParaRPr lang="en-GB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32D6F7-D246-436A-9029-6B109402B6F3}"/>
              </a:ext>
            </a:extLst>
          </p:cNvPr>
          <p:cNvSpPr txBox="1">
            <a:spLocks/>
          </p:cNvSpPr>
          <p:nvPr/>
        </p:nvSpPr>
        <p:spPr>
          <a:xfrm>
            <a:off x="6223819" y="1873555"/>
            <a:ext cx="5811403" cy="37985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200" b="1" dirty="0"/>
          </a:p>
          <a:p>
            <a:endParaRPr lang="en-GB" sz="2400" b="1" dirty="0"/>
          </a:p>
          <a:p>
            <a:r>
              <a:rPr lang="en-GB" sz="2400" b="1" dirty="0"/>
              <a:t>BOOST Benefit advisers </a:t>
            </a:r>
          </a:p>
          <a:p>
            <a:r>
              <a:rPr lang="en-GB" sz="2400" dirty="0"/>
              <a:t>0208 359 2442</a:t>
            </a:r>
          </a:p>
          <a:p>
            <a:endParaRPr lang="en-GB" sz="2400" b="1" dirty="0"/>
          </a:p>
          <a:p>
            <a:r>
              <a:rPr lang="en-GB" sz="2400" b="1" dirty="0"/>
              <a:t>CAB benefit advice</a:t>
            </a:r>
          </a:p>
          <a:p>
            <a:r>
              <a:rPr lang="en-GB" sz="2400" dirty="0"/>
              <a:t>0300 456 8365</a:t>
            </a:r>
          </a:p>
          <a:p>
            <a:endParaRPr lang="en-GB" sz="2400" b="1" dirty="0"/>
          </a:p>
          <a:p>
            <a:r>
              <a:rPr lang="en-GB" sz="2400" b="1" dirty="0"/>
              <a:t>Barnet homes tenants – contact rents department on </a:t>
            </a:r>
          </a:p>
          <a:p>
            <a:r>
              <a:rPr lang="en-GB" sz="2400" dirty="0"/>
              <a:t>020 8080 6587 </a:t>
            </a:r>
          </a:p>
          <a:p>
            <a:endParaRPr lang="en-GB" sz="2400" dirty="0"/>
          </a:p>
          <a:p>
            <a:r>
              <a:rPr lang="en-GB" sz="2400" b="1" dirty="0"/>
              <a:t>Inclusion Barnet – for those with disability, mental health, and long term health conditions </a:t>
            </a:r>
          </a:p>
          <a:p>
            <a:r>
              <a:rPr lang="en-GB" sz="2400" dirty="0"/>
              <a:t>0203 475 1306	</a:t>
            </a:r>
          </a:p>
          <a:p>
            <a:endParaRPr lang="en-GB" sz="2400" b="1" dirty="0"/>
          </a:p>
          <a:p>
            <a:endParaRPr lang="en-GB" sz="2200" b="1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59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1414</Words>
  <Application>Microsoft Office PowerPoint</Application>
  <PresentationFormat>Widescreen</PresentationFormat>
  <Paragraphs>237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Connect a client with                   ... </vt:lpstr>
      <vt:lpstr>Unemployed</vt:lpstr>
      <vt:lpstr>Housing/homelessness Problems</vt:lpstr>
      <vt:lpstr>Discretionary Housing Payments (DHPs)</vt:lpstr>
      <vt:lpstr>Domestic Violence</vt:lpstr>
      <vt:lpstr>Benefit Problems</vt:lpstr>
      <vt:lpstr>Benefit Cap</vt:lpstr>
      <vt:lpstr>Emergency funds…</vt:lpstr>
      <vt:lpstr>Debt Issues</vt:lpstr>
      <vt:lpstr>Gas and Electricity</vt:lpstr>
      <vt:lpstr>Drug and Alcohol Misuse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</dc:title>
  <dc:creator>Cooley, Andrew</dc:creator>
  <cp:lastModifiedBy>Zoe Walton</cp:lastModifiedBy>
  <cp:revision>55</cp:revision>
  <dcterms:created xsi:type="dcterms:W3CDTF">2020-07-10T08:04:00Z</dcterms:created>
  <dcterms:modified xsi:type="dcterms:W3CDTF">2020-10-06T11:09:03Z</dcterms:modified>
</cp:coreProperties>
</file>